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Nunito" pitchFamily="2" charset="77"/>
      <p:regular r:id="rId38"/>
      <p:bold r:id="rId39"/>
      <p:italic r:id="rId40"/>
      <p:boldItalic r:id="rId41"/>
    </p:embeddedFont>
    <p:embeddedFont>
      <p:font typeface="Open Sans" panose="020B030603050402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9" d="100"/>
          <a:sy n="149" d="100"/>
        </p:scale>
        <p:origin x="5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951577fb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951577fb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51577fb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51577fb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951577fb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951577fb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951577fb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951577fb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51577fb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51577fb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51577fb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51577fb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951577fb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951577fb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951577f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951577f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951577fb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951577fb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951577fb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951577fb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51577f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51577f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956af752a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956af752a_2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956af752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956af752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956af752a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956af752a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956af752a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956af752a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956af752a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956af752a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951577fbf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951577fbf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951577fb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951577fb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951577fb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951577fb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951577fb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951577fb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951577fb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951577fb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51577fb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951577fb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951577fbf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951577fbf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51577fb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951577fb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951577fb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951577fb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51577f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951577f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951577fb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951577fb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951577fb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951577fb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951577fb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951577fb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0" name="Google Shape;130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40" name="Google Shape;140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49" name="Google Shape;149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1" name="Google Shape;171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0" name="Google Shape;190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nalyticalminds.blogspot.com/2015/04/part-4a-modelling-predicting-amount-of.html?m=1&amp;fbclid=IwAR3fVcUHmT_-IKmLA1PqfxvUX9HqvfVUZfp7Sblhnswj2TeDKCB1sda3_y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sumer.healthday.com/cognitive-health-information-26/lou-gehrig-s-disease-als-news-1/blood-test-might-help-predict-survival-with-lou-gehrig-s-disease-689969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ctrTitle"/>
          </p:nvPr>
        </p:nvSpPr>
        <p:spPr>
          <a:xfrm>
            <a:off x="654000" y="829125"/>
            <a:ext cx="78360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ALS Dream Challenge: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Disease Progression Sub Challenge</a:t>
            </a:r>
            <a:endParaRPr sz="3500"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1825600" y="2156101"/>
            <a:ext cx="5361300" cy="10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</a:t>
            </a:r>
            <a:r>
              <a:rPr lang="en" dirty="0" err="1"/>
              <a:t>Shuyang</a:t>
            </a:r>
            <a:r>
              <a:rPr lang="en" dirty="0"/>
              <a:t> Deng and Benedict </a:t>
            </a:r>
            <a:r>
              <a:rPr lang="en"/>
              <a:t>Guzman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</a:t>
            </a:r>
            <a:r>
              <a:rPr lang="en" dirty="0"/>
              <a:t>26, 2018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Project Fall 2018</a:t>
            </a:r>
            <a:endParaRPr dirty="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76" y="3122330"/>
            <a:ext cx="7387950" cy="157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641875" y="466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641875" y="918475"/>
            <a:ext cx="75057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Clustering Method: Kmeans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3875"/>
            <a:ext cx="42672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600" y="1359550"/>
            <a:ext cx="4419600" cy="31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xfrm>
            <a:off x="593450" y="1167150"/>
            <a:ext cx="8163000" cy="23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Selection Method: Recursive Feature Selection (Pick top 6 Features) via Random Forests method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Cluster 1: Q3_Swallowing, Q2_Salivation, Site_of_Onset, Subject_Liters_Trial_1, Q7_Turning_in_Bed, Study_Arm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Cluster 2: Site_of_Onset, Q2_Salivation, Q3_Swallowing, Subject_Liters_Trial_1, ALSFRS_Total, Q5a_Cutting_without_Gastrostomy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2 separate csv files: cluster1.csv and cluster2.csv</a:t>
            </a:r>
            <a:endParaRPr sz="1800"/>
          </a:p>
        </p:txBody>
      </p:sp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641875" y="466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99600" y="357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25" y="842725"/>
            <a:ext cx="5624049" cy="4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5946625" y="1211125"/>
            <a:ext cx="2906700" cy="3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 b="1"/>
              <a:t>ALSFRS Score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Measures symptom severity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Comprised of 10 assessments (e.g. ability to swallow, walk, and write)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Each is scored as 0 (No Function) to 4 (Complete Function)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40 (Most Functional)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Cluster 2: Higher ALSFRS Score within 90 days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399600" y="357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500" y="808675"/>
            <a:ext cx="5548449" cy="39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569225" y="981000"/>
            <a:ext cx="29067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B.   ALSFRS Score by Gender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both clusters, ALSFRS score is lower for women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75" y="1153250"/>
            <a:ext cx="5150776" cy="36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399600" y="357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sp>
        <p:nvSpPr>
          <p:cNvPr id="301" name="Google Shape;301;p38"/>
          <p:cNvSpPr txBox="1"/>
          <p:nvPr/>
        </p:nvSpPr>
        <p:spPr>
          <a:xfrm>
            <a:off x="5629550" y="1077900"/>
            <a:ext cx="3332700" cy="3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C.   Site of Onset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3 Common Types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Bulbar (Muscles that control swallowing and speaking)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Limb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Limb and Bulbar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Regardless of cluster, limb onset is most common, followed by bulbar. Note: Limb and bulbar only found in Cluster 2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/>
          </p:nvPr>
        </p:nvSpPr>
        <p:spPr>
          <a:xfrm>
            <a:off x="399600" y="357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" y="871425"/>
            <a:ext cx="5477526" cy="391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581200" y="871425"/>
            <a:ext cx="3490200" cy="3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 </a:t>
            </a:r>
            <a:r>
              <a:rPr lang="en" b="1"/>
              <a:t>D.   Weight and Forced Vital Capacity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" sz="1600"/>
              <a:t>FVC(Measures respiratory function: volume of air expired per inhalation)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Cluster 2: Higher FVC and Average Weight for first 90 days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Cluster 1: Showing signs of early breathing dysfunction and weight loss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399600" y="357875"/>
            <a:ext cx="83448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III. Clustering Methods, Feature Selection and Exploration</a:t>
            </a:r>
            <a:endParaRPr sz="2500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" y="931975"/>
            <a:ext cx="5375798" cy="38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5522725" y="1101525"/>
            <a:ext cx="3354900" cy="3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 </a:t>
            </a:r>
            <a:r>
              <a:rPr lang="en" b="1"/>
              <a:t>D.   Creatinine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" sz="1600"/>
              <a:t>Normally gauges kidney function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Recently linked to ALS progression and survival rate as studied in University of Turin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lower the creatinine, the worse the progression of ALS and survival rate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Cluster 2: Higher Average Creatinine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Cluster 1: Lower Average Creatinine 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819150" y="445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"/>
          </p:nvPr>
        </p:nvSpPr>
        <p:spPr>
          <a:xfrm>
            <a:off x="819150" y="1138475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Background Information/Statement of Purpose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Data Preprocessing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Clustering Methods, Feature Selection and Exploration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en" sz="1800" b="1">
                <a:solidFill>
                  <a:srgbClr val="000000"/>
                </a:solidFill>
              </a:rPr>
              <a:t>Machine Learning Algorithm Implementations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Conclusion, Future Work, and Limitations</a:t>
            </a:r>
            <a:endParaRPr sz="1800" b="1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673825" y="421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Method: Random Forests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673825" y="1118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both clusters, 60% separated for training set and 40% test set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Utilized randomForests library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Forests were trained and tested separately for both clusters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Tuning the Hyperparameters: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Cluster 1: mtry=1 and ntree=500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Cluster 2: mtry=3 and ntree=500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363300" y="215800"/>
            <a:ext cx="8780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Method: Gradient Boosting Machine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xfrm>
            <a:off x="181650" y="1106625"/>
            <a:ext cx="4917300" cy="3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both clusters, 60% separated for training set and 40% test 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Utilized gbm library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GBM were trained and tested separately for both clusters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Tuning the Hyperparameters: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Cluster 1: n.trees=1500,  interaction.depth=1, shrinkage=0.01, n.minobsinnode=10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Cluster 2: n.trees=1500,  interaction.depth=1, shrinkage=0.01, n.minobsinnode=10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interaction.depth: number of splits for each tree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shrinkage: sets the learning rate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n.minobsinnode: minimum number of samples in a node of a tree</a:t>
            </a:r>
            <a:endParaRPr sz="15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950" y="682725"/>
            <a:ext cx="3505226" cy="25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01" y="2894600"/>
            <a:ext cx="2850325" cy="20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819150" y="1501800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Background Information/Statement of Purpose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Data Preprocessing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Clustering Methods, Feature Selection and Exploration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Machine Learning Algorithm Implementations: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Conclusion, Future Work, and Limitations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Compare modules</a:t>
            </a:r>
            <a:endParaRPr sz="27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375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tuneGrid=expand.grid(alpha=1,lambda=seq(0.0001,0.05,length=5)), trControl=custom )</a:t>
            </a:r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100" y="232012"/>
            <a:ext cx="4520701" cy="467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and Elastic Net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2"/>
          </p:nvPr>
        </p:nvSpPr>
        <p:spPr>
          <a:xfrm>
            <a:off x="4772125" y="1017800"/>
            <a:ext cx="39999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Fitting alpha = 0, lambda = 1e-04 on full training set.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8300"/>
            <a:ext cx="4572001" cy="3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34175"/>
            <a:ext cx="4572001" cy="33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/>
        </p:nvSpPr>
        <p:spPr>
          <a:xfrm>
            <a:off x="150700" y="1105050"/>
            <a:ext cx="4189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final values used for the model were alpha = 1 and lambda = 1e-04.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5"/>
          <p:cNvSpPr txBox="1"/>
          <p:nvPr/>
        </p:nvSpPr>
        <p:spPr>
          <a:xfrm>
            <a:off x="2873125" y="336537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7132575" y="336537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vs. Log Lambda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975"/>
            <a:ext cx="4572001" cy="3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575" y="1229975"/>
            <a:ext cx="4552427" cy="39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3134325" y="188862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365" name="Google Shape;365;p46"/>
          <p:cNvSpPr txBox="1"/>
          <p:nvPr/>
        </p:nvSpPr>
        <p:spPr>
          <a:xfrm>
            <a:off x="7243100" y="199912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vs. Fraction Deviance Explained</a:t>
            </a: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975"/>
            <a:ext cx="4571999" cy="3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1229975"/>
            <a:ext cx="4832400" cy="38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/>
        </p:nvSpPr>
        <p:spPr>
          <a:xfrm>
            <a:off x="1004600" y="192882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376" name="Google Shape;376;p47"/>
          <p:cNvSpPr txBox="1"/>
          <p:nvPr/>
        </p:nvSpPr>
        <p:spPr>
          <a:xfrm>
            <a:off x="5264050" y="192882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variables</a:t>
            </a:r>
            <a:endParaRPr/>
          </a:p>
        </p:txBody>
      </p:sp>
      <p:sp>
        <p:nvSpPr>
          <p:cNvPr id="382" name="Google Shape;382;p48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3" name="Google Shape;383;p48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25"/>
            <a:ext cx="4410150" cy="3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75" y="1168825"/>
            <a:ext cx="4643425" cy="39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2863100" y="366677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7202900" y="374207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431575" y="3248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540600" y="90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Evaluation Metrics: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RMSE (Root Mean Squared Error)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MSE (Mean Squared Error)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MAE (Mean Absolute Error)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Compared with Baseline RMSE, MSE, and MAE:  mean of ALSFRS Slope in the pre-prediction training set - the ALSFRS slope in the pre-prediction test set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>
            <a:spLocks noGrp="1"/>
          </p:cNvSpPr>
          <p:nvPr>
            <p:ph type="title"/>
          </p:nvPr>
        </p:nvSpPr>
        <p:spPr>
          <a:xfrm>
            <a:off x="819150" y="227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0"/>
          <p:cNvSpPr txBox="1">
            <a:spLocks noGrp="1"/>
          </p:cNvSpPr>
          <p:nvPr>
            <p:ph type="body" idx="1"/>
          </p:nvPr>
        </p:nvSpPr>
        <p:spPr>
          <a:xfrm>
            <a:off x="245275" y="763125"/>
            <a:ext cx="2958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/>
              <a:t>Cluster 1: GBM</a:t>
            </a:r>
            <a:endParaRPr sz="1800"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Slope (3-12 Months): -0.027</a:t>
            </a:r>
            <a:endParaRPr sz="150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997" y="358950"/>
            <a:ext cx="4716054" cy="1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5" y="1748175"/>
            <a:ext cx="4326736" cy="30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961" y="1769438"/>
            <a:ext cx="4267190" cy="304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>
            <a:spLocks noGrp="1"/>
          </p:cNvSpPr>
          <p:nvPr>
            <p:ph type="title"/>
          </p:nvPr>
        </p:nvSpPr>
        <p:spPr>
          <a:xfrm>
            <a:off x="819150" y="227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1"/>
          <p:cNvSpPr txBox="1">
            <a:spLocks noGrp="1"/>
          </p:cNvSpPr>
          <p:nvPr>
            <p:ph type="body" idx="1"/>
          </p:nvPr>
        </p:nvSpPr>
        <p:spPr>
          <a:xfrm>
            <a:off x="576925" y="763125"/>
            <a:ext cx="75057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/>
              <a:t>Cluster 2: Random Forests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Average Slope: -0.023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0" y="377500"/>
            <a:ext cx="3928375" cy="13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75" y="1731925"/>
            <a:ext cx="4417315" cy="31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290" y="1731925"/>
            <a:ext cx="4208911" cy="30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819150" y="445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1"/>
          </p:nvPr>
        </p:nvSpPr>
        <p:spPr>
          <a:xfrm>
            <a:off x="819150" y="1138475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Background Information/Statement of Purpose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Data Preprocessing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Clustering Methods, Feature Selection and Exploration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Machine Learning Algorithm Implementations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en" sz="1800" b="1">
                <a:solidFill>
                  <a:srgbClr val="000000"/>
                </a:solidFill>
              </a:rPr>
              <a:t>Conclusion, Future Work, and Limitations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>
            <a:spLocks noGrp="1"/>
          </p:cNvSpPr>
          <p:nvPr>
            <p:ph type="title"/>
          </p:nvPr>
        </p:nvSpPr>
        <p:spPr>
          <a:xfrm>
            <a:off x="443700" y="445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Conclusion, Future Work, Limitations</a:t>
            </a:r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body" idx="1"/>
          </p:nvPr>
        </p:nvSpPr>
        <p:spPr>
          <a:xfrm>
            <a:off x="261950" y="972150"/>
            <a:ext cx="86202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/>
              <a:t>Features:</a:t>
            </a:r>
            <a:endParaRPr sz="1700"/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Cluster 2: Higher ALSFRS Score, FVC, Weight, and Creatinine </a:t>
            </a:r>
            <a:endParaRPr sz="1700"/>
          </a:p>
          <a:p>
            <a:pPr marL="1371600" marR="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Average Slope: -0.023 in the next 3-12 Months</a:t>
            </a:r>
            <a:endParaRPr sz="1700"/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Cluster 1: Lower ALSFRS Score, FVC, Weight, and Creatinine</a:t>
            </a:r>
            <a:endParaRPr sz="1700"/>
          </a:p>
          <a:p>
            <a:pPr marL="1371600" marR="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Posed for worse ALS prognosis and survival rate</a:t>
            </a:r>
            <a:endParaRPr sz="1700"/>
          </a:p>
          <a:p>
            <a:pPr marL="1371600" marR="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Average Slope: -0.027 in the next 3-12 Months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/>
              <a:t>Limitations</a:t>
            </a:r>
            <a:endParaRPr sz="1700"/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access to the leaderboard (which was on the IBM server) and therefore cannot gauge our performance with actual participants</a:t>
            </a:r>
            <a:endParaRPr sz="1700"/>
          </a:p>
          <a:p>
            <a:pPr marL="1371600" marR="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Actual participants were able to revise as many times up to until the deadline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Future Work</a:t>
            </a:r>
            <a:endParaRPr sz="1700"/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Perform the 2nd Sub Challenge: Prediction of Survival</a:t>
            </a:r>
            <a:endParaRPr sz="1700"/>
          </a:p>
          <a:p>
            <a: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 ALS Registries dataset</a:t>
            </a:r>
            <a:endParaRPr sz="17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819150" y="1501800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Background Information/Statement of Purpose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General Overview of Plan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Data Preprocessing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Clustering Methods, Feature Selection and Exploration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Machine Learning Algorithm Implementations: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Conclusion, Future Work, and Limitations</a:t>
            </a:r>
            <a:endParaRPr sz="1800" b="1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title"/>
          </p:nvPr>
        </p:nvSpPr>
        <p:spPr>
          <a:xfrm>
            <a:off x="443700" y="445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References</a:t>
            </a:r>
            <a:endParaRPr/>
          </a:p>
        </p:txBody>
      </p:sp>
      <p:sp>
        <p:nvSpPr>
          <p:cNvPr id="430" name="Google Shape;430;p54"/>
          <p:cNvSpPr txBox="1">
            <a:spLocks noGrp="1"/>
          </p:cNvSpPr>
          <p:nvPr>
            <p:ph type="body" idx="1"/>
          </p:nvPr>
        </p:nvSpPr>
        <p:spPr>
          <a:xfrm>
            <a:off x="540600" y="900725"/>
            <a:ext cx="75057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https://theanalyticalminds.blogspot.com/2015/04/part-4a-modelling-predicting-amount-of.html?m=1&amp;fbclid=IwAR3fVcUHmT_-IKmLA1PqfxvUX9HqvfVUZfp7Sblhnswj2TeDKCB1sda3_yE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https://consumer.healthday.com/cognitive-health-information-26/lou-gehrig-s-disease-als-news-1/blood-test-might-help-predict-survival-with-lou-gehrig-s-disease-689969.html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https://www.synapse.org/#!Synapse:syn2873386/wiki/391426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42900" y="23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lang="en" sz="2500"/>
              <a:t>Background Information/Statement of Purpose</a:t>
            </a:r>
            <a:endParaRPr sz="250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259550" y="847750"/>
            <a:ext cx="5288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Amyotrophic Lateral Sclerosis (ALS) disease aka Lou Gehrig’s Disease.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Involves the death and degeneration of the nerve cells in the brain and spinal cord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Progressive loss of motor function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Death typically occurs within 3-5 years of symptom onset (1 in 1000 will die)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25% survival rate after 5 years; 10% survival rate after 10 years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" sz="14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Prognosis is heterogeneous</a:t>
            </a:r>
            <a:endParaRPr sz="1400" b="1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■"/>
            </a:pPr>
            <a:r>
              <a:rPr lang="en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Lou Gehrig (Baseball Player): Died 2 years 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■"/>
            </a:pPr>
            <a:r>
              <a:rPr lang="en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Stephen Hawking (Physicist) : Died 49 years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 effective therapeutic options to cure it so far. (Riluzole only drug) 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775" y="728700"/>
            <a:ext cx="3022624" cy="20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774" y="2815050"/>
            <a:ext cx="1224450" cy="1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754" y="3244150"/>
            <a:ext cx="1956875" cy="13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6955750" y="2665400"/>
            <a:ext cx="18750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ALS Bucket Challenge</a:t>
            </a:r>
            <a:endParaRPr sz="1200"/>
          </a:p>
        </p:txBody>
      </p:sp>
      <p:sp>
        <p:nvSpPr>
          <p:cNvPr id="229" name="Google Shape;229;p28"/>
          <p:cNvSpPr txBox="1"/>
          <p:nvPr/>
        </p:nvSpPr>
        <p:spPr>
          <a:xfrm>
            <a:off x="7608100" y="4545400"/>
            <a:ext cx="15903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Stephen Hawking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28"/>
          <p:cNvSpPr txBox="1"/>
          <p:nvPr/>
        </p:nvSpPr>
        <p:spPr>
          <a:xfrm>
            <a:off x="5724650" y="4654600"/>
            <a:ext cx="1304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Lou Gehrig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366725" y="226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lang="en" sz="2500"/>
              <a:t>Background Information/Statement of Purpose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366725" y="752475"/>
            <a:ext cx="8608200" cy="27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2012: DREAM-Phil Bowen ALS Prediction Prize4Life Challenge 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2015:  DREAM ALS Stratification Prize4Life Challenge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Two-Fold Goal: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Stratify ALS patients into clusters based on their common features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Predict disease progression based on data for the first 90 days and 6 variables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■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Disease Progression via determination of 3-12 Month ALSFRS Slope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■"/>
            </a:pPr>
            <a:r>
              <a:rPr lang="en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Survival Rate on 12, 18, 24 month period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l="-2899" t="43861" r="-2909"/>
          <a:stretch/>
        </p:blipFill>
        <p:spPr>
          <a:xfrm>
            <a:off x="1438375" y="2977750"/>
            <a:ext cx="6267226" cy="1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1167650" y="2226700"/>
            <a:ext cx="7703400" cy="416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649575" y="52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819150" y="1223225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Background Information/Statement of Purpose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en" sz="1800" b="1">
                <a:solidFill>
                  <a:srgbClr val="000000"/>
                </a:solidFill>
              </a:rPr>
              <a:t>Data Preprocessing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Clustering Methods, Feature Selection and Exploration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Machine Learning Algorithm Implementations:</a:t>
            </a:r>
            <a:endParaRPr sz="1800" b="1">
              <a:solidFill>
                <a:srgbClr val="F3F3F3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lphaUcPeriod"/>
            </a:pPr>
            <a:r>
              <a:rPr lang="en" sz="1800" b="1">
                <a:solidFill>
                  <a:srgbClr val="F3F3F3"/>
                </a:solidFill>
              </a:rPr>
              <a:t>Random Forests</a:t>
            </a:r>
            <a:endParaRPr sz="1800" b="1">
              <a:solidFill>
                <a:srgbClr val="F3F3F3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lphaUcPeriod"/>
            </a:pPr>
            <a:r>
              <a:rPr lang="en" sz="1800" b="1">
                <a:solidFill>
                  <a:srgbClr val="F3F3F3"/>
                </a:solidFill>
              </a:rPr>
              <a:t>Gradient Boosting Machine</a:t>
            </a:r>
            <a:endParaRPr sz="1800" b="1">
              <a:solidFill>
                <a:srgbClr val="F3F3F3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lphaUcPeriod"/>
            </a:pPr>
            <a:r>
              <a:rPr lang="en" sz="1800" b="1">
                <a:solidFill>
                  <a:srgbClr val="F3F3F3"/>
                </a:solidFill>
              </a:rPr>
              <a:t>Lasso Regression</a:t>
            </a:r>
            <a:endParaRPr sz="1800" b="1">
              <a:solidFill>
                <a:srgbClr val="F3F3F3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lphaUcPeriod"/>
            </a:pPr>
            <a:r>
              <a:rPr lang="en" sz="1800" b="1">
                <a:solidFill>
                  <a:srgbClr val="F3F3F3"/>
                </a:solidFill>
              </a:rPr>
              <a:t>Elastic Net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Conclusion, Future Work, and Limitations</a:t>
            </a:r>
            <a:endParaRPr sz="1800" b="1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673800" y="445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Data Preprocessing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73800" y="9734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2 Datasets to choose from: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ALS Registries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(data collected from Ireland and Italy as part of clinical visits of ALS patients)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Pooled Resource Open-Access ALS Clinical Trials (PRO-ACT) platform (data collected from over 10,000 ALS patients from 23 completed clinical trials).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1065800" y="1766325"/>
            <a:ext cx="7351500" cy="805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9" y="2699575"/>
            <a:ext cx="7533623" cy="2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673800" y="445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Data Preprocessing: Rules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339150" y="1215625"/>
            <a:ext cx="8465700" cy="3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90 days of the start of the clinical observation 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Remove variables that have more than 75% missingness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Computed the mean for variables that have multiple values for the same patient (e.g. glucose level at different time points)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Only the ALSFRS_Total  and ALSFRS_Delta were used to calculate the ALSFRS_Slope. Specifically, the 2 points that were used was the baseline ALSFRS_Total score (ALSFRS_Delta=0) and the last ALSFRS_Total score before ALSFRS_Delta was greater than &gt;90 days.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Binarize the values of variables that are originally factors into zeroes and ones (e.g. Sex: Male=1, Female=0)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Impute missing data (NA values) using the Multivariate Imputation by Chained Equations (MICE) via cart method in the mice library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Final Dataset:  3180 Patients and 40 Features - Created One CSV file: ALS_FINAL.csv</a:t>
            </a:r>
            <a:endParaRPr sz="1400"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819150" y="445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819150" y="1138475"/>
            <a:ext cx="75057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Background Information/Statement of Purpose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Data Preprocessing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sz="1800" b="1"/>
              <a:t>Clustering Methods, Feature Selection and Exploration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Machine Learning Algorithm Implementations:</a:t>
            </a:r>
            <a:endParaRPr sz="1800"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romanUcPeriod"/>
            </a:pPr>
            <a:r>
              <a:rPr lang="en" sz="1800" b="1">
                <a:solidFill>
                  <a:srgbClr val="F3F3F3"/>
                </a:solidFill>
              </a:rPr>
              <a:t>Conclusion, Future Work, and Limitations</a:t>
            </a:r>
            <a:endParaRPr sz="1800" b="1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</Words>
  <Application>Microsoft Macintosh PowerPoint</Application>
  <PresentationFormat>On-screen Show (16:9)</PresentationFormat>
  <Paragraphs>181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Open Sans</vt:lpstr>
      <vt:lpstr>Nunito</vt:lpstr>
      <vt:lpstr>Roboto</vt:lpstr>
      <vt:lpstr>Calibri</vt:lpstr>
      <vt:lpstr>Arial</vt:lpstr>
      <vt:lpstr>Shift</vt:lpstr>
      <vt:lpstr>Geometric</vt:lpstr>
      <vt:lpstr>ALS Dream Challenge: Disease Progression Sub Challenge</vt:lpstr>
      <vt:lpstr>Objectives  </vt:lpstr>
      <vt:lpstr>Objectives  </vt:lpstr>
      <vt:lpstr>Background Information/Statement of Purpose</vt:lpstr>
      <vt:lpstr>Background Information/Statement of Purpose </vt:lpstr>
      <vt:lpstr>Objectives </vt:lpstr>
      <vt:lpstr>II. Data Preprocessing</vt:lpstr>
      <vt:lpstr>II. Data Preprocessing: Rules</vt:lpstr>
      <vt:lpstr>Objectives  </vt:lpstr>
      <vt:lpstr>III. Clustering Methods, Feature Selection and Exploration</vt:lpstr>
      <vt:lpstr>III. Clustering Methods, Feature Selection and Exploration</vt:lpstr>
      <vt:lpstr>III. Clustering Methods, Feature Selection and Exploration</vt:lpstr>
      <vt:lpstr>III. Clustering Methods, Feature Selection and Exploration</vt:lpstr>
      <vt:lpstr>III. Clustering Methods, Feature Selection and Exploration</vt:lpstr>
      <vt:lpstr>III. Clustering Methods, Feature Selection and Exploration</vt:lpstr>
      <vt:lpstr>III. Clustering Methods, Feature Selection and Exploration</vt:lpstr>
      <vt:lpstr>Objectives  </vt:lpstr>
      <vt:lpstr>Tree-Based Method: Random Forests</vt:lpstr>
      <vt:lpstr>Tree-Based Method: Gradient Boosting Machine</vt:lpstr>
      <vt:lpstr>Compare modules </vt:lpstr>
      <vt:lpstr>Lasso and Elastic Net</vt:lpstr>
      <vt:lpstr>Coefficients vs. Log Lambda</vt:lpstr>
      <vt:lpstr>Coefficients vs. Fraction Deviance Explained</vt:lpstr>
      <vt:lpstr>Important variables</vt:lpstr>
      <vt:lpstr>Model Evaluation</vt:lpstr>
      <vt:lpstr>Results </vt:lpstr>
      <vt:lpstr>Results </vt:lpstr>
      <vt:lpstr>Objectives  </vt:lpstr>
      <vt:lpstr>V. Conclusion, Future Work, Limitations</vt:lpstr>
      <vt:lpstr>V.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Dream Challenge: Disease Progression Sub Challenge</dc:title>
  <cp:lastModifiedBy>邓 舒阳</cp:lastModifiedBy>
  <cp:revision>1</cp:revision>
  <dcterms:modified xsi:type="dcterms:W3CDTF">2019-12-07T19:09:07Z</dcterms:modified>
</cp:coreProperties>
</file>